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4" r:id="rId1"/>
  </p:sldMasterIdLst>
  <p:sldIdLst>
    <p:sldId id="258" r:id="rId2"/>
    <p:sldId id="263" r:id="rId3"/>
    <p:sldId id="266" r:id="rId4"/>
    <p:sldId id="264" r:id="rId5"/>
    <p:sldId id="269" r:id="rId6"/>
    <p:sldId id="270" r:id="rId7"/>
    <p:sldId id="271" r:id="rId8"/>
    <p:sldId id="272" r:id="rId9"/>
    <p:sldId id="273" r:id="rId10"/>
    <p:sldId id="274" r:id="rId11"/>
    <p:sldId id="276" r:id="rId12"/>
    <p:sldId id="275" r:id="rId13"/>
    <p:sldId id="277" r:id="rId14"/>
    <p:sldId id="278" r:id="rId15"/>
    <p:sldId id="279" r:id="rId16"/>
    <p:sldId id="281" r:id="rId17"/>
    <p:sldId id="28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  <a:srgbClr val="33CC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42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76279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5923F103-BC34-4FE4-A40E-EDDEECFDA5D0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63575" y="3226820"/>
            <a:ext cx="3859795" cy="304801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Slika 18">
            <a:extLst>
              <a:ext uri="{FF2B5EF4-FFF2-40B4-BE49-F238E27FC236}">
                <a16:creationId xmlns:a16="http://schemas.microsoft.com/office/drawing/2014/main" xmlns="" id="{778B7656-35D8-4B10-9ADB-BFF677063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64772" y="0"/>
            <a:ext cx="637667" cy="634154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20" name="TekstniOkvir 19">
            <a:extLst>
              <a:ext uri="{FF2B5EF4-FFF2-40B4-BE49-F238E27FC236}">
                <a16:creationId xmlns:a16="http://schemas.microsoft.com/office/drawing/2014/main" xmlns="" id="{64EA7BD6-8BB7-40D1-BE53-082C3A4101B7}"/>
              </a:ext>
            </a:extLst>
          </p:cNvPr>
          <p:cNvSpPr txBox="1"/>
          <p:nvPr userDrawn="1"/>
        </p:nvSpPr>
        <p:spPr>
          <a:xfrm>
            <a:off x="0" y="6339419"/>
            <a:ext cx="191057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2400" b="1" dirty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Biologija 8</a:t>
            </a:r>
          </a:p>
        </p:txBody>
      </p:sp>
    </p:spTree>
    <p:extLst>
      <p:ext uri="{BB962C8B-B14F-4D97-AF65-F5344CB8AC3E}">
        <p14:creationId xmlns:p14="http://schemas.microsoft.com/office/powerpoint/2010/main" xmlns="" val="32956726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5945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2683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708471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332987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295" y="603589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5137" y="261378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70503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86515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14393"/>
            <a:ext cx="8825659" cy="101266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356822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094443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87261"/>
            <a:ext cx="3129168" cy="28397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10999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87261"/>
            <a:ext cx="3145380" cy="28397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0"/>
            <a:ext cx="315744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544476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20744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2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20745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2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7"/>
            <a:ext cx="3050438" cy="92140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2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09107"/>
            <a:ext cx="3054127" cy="89634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718258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852956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97430"/>
            <a:ext cx="1409965" cy="4729626"/>
          </a:xfrm>
        </p:spPr>
        <p:txBody>
          <a:bodyPr vert="eaVert" anchor="b" anchorCtr="0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97429"/>
            <a:ext cx="6247546" cy="4729627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208704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261401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4"/>
            <a:ext cx="4351023" cy="2283823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Slika 19">
            <a:extLst>
              <a:ext uri="{FF2B5EF4-FFF2-40B4-BE49-F238E27FC236}">
                <a16:creationId xmlns:a16="http://schemas.microsoft.com/office/drawing/2014/main" xmlns="" id="{D67262BA-BBF9-4482-93F2-A19D46CBF9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64772" y="0"/>
            <a:ext cx="637667" cy="634154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21" name="TekstniOkvir 20">
            <a:extLst>
              <a:ext uri="{FF2B5EF4-FFF2-40B4-BE49-F238E27FC236}">
                <a16:creationId xmlns:a16="http://schemas.microsoft.com/office/drawing/2014/main" xmlns="" id="{C2EE291E-A69C-44E8-A5B3-0151536710C8}"/>
              </a:ext>
            </a:extLst>
          </p:cNvPr>
          <p:cNvSpPr txBox="1"/>
          <p:nvPr userDrawn="1"/>
        </p:nvSpPr>
        <p:spPr>
          <a:xfrm>
            <a:off x="0" y="6339419"/>
            <a:ext cx="191057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2400" b="1" dirty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Biologija 8</a:t>
            </a:r>
          </a:p>
        </p:txBody>
      </p:sp>
    </p:spTree>
    <p:extLst>
      <p:ext uri="{BB962C8B-B14F-4D97-AF65-F5344CB8AC3E}">
        <p14:creationId xmlns:p14="http://schemas.microsoft.com/office/powerpoint/2010/main" xmlns="" val="9697491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0"/>
            <a:ext cx="4828744" cy="3416301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1" y="2603500"/>
            <a:ext cx="4825159" cy="3377705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577462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8" cy="2807476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499"/>
            <a:ext cx="4825160" cy="60882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212327"/>
            <a:ext cx="4825159" cy="2807474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782695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699211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235563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825154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787400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2" name="Slika 21">
            <a:extLst>
              <a:ext uri="{FF2B5EF4-FFF2-40B4-BE49-F238E27FC236}">
                <a16:creationId xmlns:a16="http://schemas.microsoft.com/office/drawing/2014/main" xmlns="" id="{2DEF79BB-1F55-4FDC-8322-D3CFE32E9E18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64772" y="0"/>
            <a:ext cx="637667" cy="634154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23" name="TekstniOkvir 22">
            <a:extLst>
              <a:ext uri="{FF2B5EF4-FFF2-40B4-BE49-F238E27FC236}">
                <a16:creationId xmlns:a16="http://schemas.microsoft.com/office/drawing/2014/main" xmlns="" id="{E6A04A4B-7552-4664-85A7-43BB80A513CC}"/>
              </a:ext>
            </a:extLst>
          </p:cNvPr>
          <p:cNvSpPr txBox="1"/>
          <p:nvPr userDrawn="1"/>
        </p:nvSpPr>
        <p:spPr>
          <a:xfrm>
            <a:off x="0" y="6339419"/>
            <a:ext cx="191057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2400" b="1" dirty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Biologija 8</a:t>
            </a:r>
          </a:p>
        </p:txBody>
      </p:sp>
    </p:spTree>
    <p:extLst>
      <p:ext uri="{BB962C8B-B14F-4D97-AF65-F5344CB8AC3E}">
        <p14:creationId xmlns:p14="http://schemas.microsoft.com/office/powerpoint/2010/main" xmlns="" val="1446758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hyperlink" Target="http://commons.wikimedia.org/wiki/file:ciconia_ciconia_-artis_zoo,_netherlands_-parents_and_chicks-8a.jpg" TargetMode="External"/><Relationship Id="rId3" Type="http://schemas.openxmlformats.org/officeDocument/2006/relationships/hyperlink" Target="https://www.farmerstrend.co.ke/major-cause-sudden-decrease-egg-production-laying-chickens/" TargetMode="External"/><Relationship Id="rId7" Type="http://schemas.openxmlformats.org/officeDocument/2006/relationships/hyperlink" Target="https://www.flickr.com/photos/72284410@N08/9912620764/" TargetMode="External"/><Relationship Id="rId12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11" Type="http://schemas.openxmlformats.org/officeDocument/2006/relationships/hyperlink" Target="https://commons.wikimedia.org/wiki/File:Cygnus_olor,_nests_with_eggs,_H%C3%B6ckerschwan_mit_Nest_9.JPG" TargetMode="External"/><Relationship Id="rId5" Type="http://schemas.openxmlformats.org/officeDocument/2006/relationships/hyperlink" Target="http://commons.wikimedia.org/wiki/File:Egg_in_straw_nest.jpg" TargetMode="External"/><Relationship Id="rId10" Type="http://schemas.openxmlformats.org/officeDocument/2006/relationships/image" Target="../media/image37.jpeg"/><Relationship Id="rId4" Type="http://schemas.openxmlformats.org/officeDocument/2006/relationships/image" Target="../media/image34.jpeg"/><Relationship Id="rId9" Type="http://schemas.openxmlformats.org/officeDocument/2006/relationships/hyperlink" Target="http://davesdistrictblog.blogspot.com/2009/05/nesting-swans.html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hyperlink" Target="http://theconversation.com/turtle-embryos-speed-up-development-to-hatch-in-the-safety-of-a-group-4516" TargetMode="External"/><Relationship Id="rId7" Type="http://schemas.openxmlformats.org/officeDocument/2006/relationships/image" Target="../media/image4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hyperlink" Target="http://commons.wikimedia.org/wiki/File:Basque_Hen_(Euskal_Oiloa)_chick_1.jpg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swan-swan-babies-baby-swans-2494925/" TargetMode="External"/><Relationship Id="rId3" Type="http://schemas.openxmlformats.org/officeDocument/2006/relationships/hyperlink" Target="https://commons.wikimedia.org/wiki/File:Evening_at_Six_Mile_Lake,.back_at_the_Bald_Eagle_(Haliaeetus_leucocephalus)_nest.Im_back_baby.you_can_wake_up_now._(18154112310).jpg" TargetMode="External"/><Relationship Id="rId7" Type="http://schemas.openxmlformats.org/officeDocument/2006/relationships/image" Target="../media/image49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backyardzoologist.wordpress.com/tag/bearded-dragon/" TargetMode="External"/><Relationship Id="rId7" Type="http://schemas.openxmlformats.org/officeDocument/2006/relationships/hyperlink" Target="http://fslovenglish.blogspot.com/2016/01/the-animal-kingdom-invertebrates-i.html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hyperlink" Target="https://theturtleroom.com/blog/2016/03/19/thank-you-zoos-and-aquariums" TargetMode="External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3.jpeg"/><Relationship Id="rId7" Type="http://schemas.openxmlformats.org/officeDocument/2006/relationships/image" Target="../media/image5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hyperlink" Target="https://species.wikimedia.org/wiki/Pelophylax" TargetMode="External"/><Relationship Id="rId9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lumenlearning.com/wm-biology2/chapter/the-life-cycle-of-amphibians/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flickr.com/photos/orinrobertjohn/6809211029/" TargetMode="External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sushlaventulip06.blogspot.com/2013/09/vibgyor-series-b-for-blue-bluebirds.htm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hydyoueatthat.wordpress.com/2011/12/25/25-days-of-christmas-the-christmas-bird-part-the-first/" TargetMode="External"/><Relationship Id="rId13" Type="http://schemas.openxmlformats.org/officeDocument/2006/relationships/image" Target="../media/image14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openxmlformats.org/officeDocument/2006/relationships/hyperlink" Target="https://www.flickr.com/photos/katmainps/14444794916" TargetMode="External"/><Relationship Id="rId2" Type="http://schemas.openxmlformats.org/officeDocument/2006/relationships/hyperlink" Target="https://www.e-sfera.hr/dodatni-digitalni-sadrzaji/3146cb16-a1de-45eb-8e50-a4a141de1b8e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11" Type="http://schemas.openxmlformats.org/officeDocument/2006/relationships/image" Target="../media/image13.jpeg"/><Relationship Id="rId5" Type="http://schemas.openxmlformats.org/officeDocument/2006/relationships/image" Target="../media/image9.jpeg"/><Relationship Id="rId10" Type="http://schemas.openxmlformats.org/officeDocument/2006/relationships/hyperlink" Target="https://www.flickr.com/photos/mathiasappel/16141409460/" TargetMode="External"/><Relationship Id="rId4" Type="http://schemas.openxmlformats.org/officeDocument/2006/relationships/image" Target="../media/image8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e-sfera.hr/dodatni-digitalni-sadrzaji/3146cb16-a1de-45eb-8e50-a4a141de1b8e/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nowaddiction.org/2014/04/polar-bear-cub-nestled-with-mother-will-fill-your-heart-with-warm-fuzzy-feelings.html" TargetMode="External"/><Relationship Id="rId3" Type="http://schemas.openxmlformats.org/officeDocument/2006/relationships/image" Target="../media/image16.jpeg"/><Relationship Id="rId7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flickr.com/photos/ucumari/322275751" TargetMode="External"/><Relationship Id="rId5" Type="http://schemas.openxmlformats.org/officeDocument/2006/relationships/image" Target="../media/image17.jpeg"/><Relationship Id="rId4" Type="http://schemas.openxmlformats.org/officeDocument/2006/relationships/hyperlink" Target="https://pixabay.com/en/brown-bears-sow-cub-female-931657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hyperlink" Target="https://www.flickr.com/photos/usfwshq/26713999087" TargetMode="External"/><Relationship Id="rId7" Type="http://schemas.openxmlformats.org/officeDocument/2006/relationships/image" Target="../media/image2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hyperlink" Target="http://www.bionet-skola.com/w/Vird%C5%BEinijanski_oposum" TargetMode="Externa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simple.wikipedia.org/wiki/Platypus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hyperlink" Target="https://gl.wiktionary.org/wiki/ornitorrinco" TargetMode="Externa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CF78C4A-66B8-4E81-8760-6E5396AADB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833" y="4181383"/>
            <a:ext cx="8825658" cy="1572542"/>
          </a:xfr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hr-HR" sz="36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RAZMNOŽAVAJU LI SE SVA ŽIVA BIĆA JEDNAKO</a:t>
            </a:r>
            <a:br>
              <a:rPr lang="hr-HR" sz="36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hr-HR" sz="24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Razmnožavanje u kralježnjaka</a:t>
            </a:r>
            <a:endParaRPr lang="hr-HR" sz="3600" b="1" spc="50" dirty="0">
              <a:ln w="0"/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2EB1FEF4-DDA4-407F-ADA9-98F18C4A1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132" y="817938"/>
            <a:ext cx="4663692" cy="31071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024712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xmlns="" id="{E9F051D6-4F0C-4939-84E4-694F4771B0E1}"/>
              </a:ext>
            </a:extLst>
          </p:cNvPr>
          <p:cNvSpPr txBox="1">
            <a:spLocks/>
          </p:cNvSpPr>
          <p:nvPr/>
        </p:nvSpPr>
        <p:spPr bwMode="gray">
          <a:xfrm>
            <a:off x="553422" y="845448"/>
            <a:ext cx="9844477" cy="150032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Mužjaci ptica udvaraju se ženkama LETOM, PLESOM, PJEVOM, OBOJENIM PERJEM i dr.</a:t>
            </a:r>
          </a:p>
          <a:p>
            <a:pPr algn="ctr"/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Prije parenja parovi grade GNIJEZDA od različitih vrsta materijala i na različitim mjestima.</a:t>
            </a:r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xmlns="" id="{E4D4F24D-4108-421D-82C1-AAFBEFA8734E}"/>
              </a:ext>
            </a:extLst>
          </p:cNvPr>
          <p:cNvSpPr txBox="1">
            <a:spLocks/>
          </p:cNvSpPr>
          <p:nvPr/>
        </p:nvSpPr>
        <p:spPr bwMode="gray">
          <a:xfrm>
            <a:off x="293823" y="230819"/>
            <a:ext cx="1826460" cy="55929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4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2. PTICE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DAD8F0A9-2133-479F-AC68-A802ADEC01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601" t="4873" r="3982" b="-1"/>
          <a:stretch/>
        </p:blipFill>
        <p:spPr>
          <a:xfrm>
            <a:off x="8140097" y="3420654"/>
            <a:ext cx="2056005" cy="27984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xmlns="" id="{51F682CD-D8BC-488F-A5CD-E4383CF55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8572" y="2512439"/>
            <a:ext cx="1774261" cy="25027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xmlns="" id="{FDA36DD2-0398-45FB-BA20-BE4B6870D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3679" y="3013120"/>
            <a:ext cx="3103948" cy="20680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65EB905C-AA3B-4504-B14F-8F62E6CB26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87" t="3260" r="24519"/>
          <a:stretch/>
        </p:blipFill>
        <p:spPr>
          <a:xfrm>
            <a:off x="293823" y="3347527"/>
            <a:ext cx="1894526" cy="19718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88757797-CD02-4F6D-8E2C-391B830AB0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2297" y="2654392"/>
            <a:ext cx="2238773" cy="3358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1317552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xmlns="" id="{E9F051D6-4F0C-4939-84E4-694F4771B0E1}"/>
              </a:ext>
            </a:extLst>
          </p:cNvPr>
          <p:cNvSpPr txBox="1">
            <a:spLocks/>
          </p:cNvSpPr>
          <p:nvPr/>
        </p:nvSpPr>
        <p:spPr bwMode="gray">
          <a:xfrm>
            <a:off x="648930" y="674703"/>
            <a:ext cx="9844477" cy="150032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UNUTARNJA OPLODNJA, u jajovodu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ženka leže JAJA na kojima sjedi sama ili se izmjenjuje s mužjakom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ptići se razvijaju u jajetu obavijeni čvrstom ljuskom kroz koju se izmjenjuju plinovi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ABA7A7C1-DAC4-40DE-9B36-B07F3871C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998993" y="2359033"/>
            <a:ext cx="2348381" cy="1738275"/>
          </a:xfrm>
          <a:prstGeom prst="snip2Diag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481CA482-AB0D-47B8-B4D4-6658935266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3711845" y="3006653"/>
            <a:ext cx="2348381" cy="1620383"/>
          </a:xfrm>
          <a:prstGeom prst="snip2Diag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B91D2274-0D4A-44D3-BA39-3AD318F6E5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823961" y="4355440"/>
            <a:ext cx="2739044" cy="1827858"/>
          </a:xfrm>
          <a:prstGeom prst="snip2Diag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xmlns="" id="{6FF7DA9B-D872-4D94-960C-6C311319A5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9037901" y="2539521"/>
            <a:ext cx="2596176" cy="18173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xmlns="" id="{DE01AF6C-918B-4E52-A984-054E337EB4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>
            <a:off x="6424697" y="2509748"/>
            <a:ext cx="2248733" cy="15003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xmlns="" id="{4547F783-3CA0-414A-A655-F346B01B7D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xmlns="" r:id="rId13"/>
              </a:ext>
            </a:extLst>
          </a:blip>
          <a:stretch>
            <a:fillRect/>
          </a:stretch>
        </p:blipFill>
        <p:spPr>
          <a:xfrm>
            <a:off x="6588742" y="4199138"/>
            <a:ext cx="2976239" cy="1984159"/>
          </a:xfrm>
          <a:prstGeom prst="hexagon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73780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Slika 25">
            <a:extLst>
              <a:ext uri="{FF2B5EF4-FFF2-40B4-BE49-F238E27FC236}">
                <a16:creationId xmlns:a16="http://schemas.microsoft.com/office/drawing/2014/main" xmlns="" id="{2BC263DA-DBDF-4429-B99B-5FDF3BD25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8472245" y="2971378"/>
            <a:ext cx="2071959" cy="1377170"/>
          </a:xfrm>
          <a:prstGeom prst="ellipse">
            <a:avLst/>
          </a:prstGeom>
          <a:ln w="63500" cap="rnd">
            <a:solidFill>
              <a:schemeClr val="tx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8" name="TekstniOkvir 27">
            <a:extLst>
              <a:ext uri="{FF2B5EF4-FFF2-40B4-BE49-F238E27FC236}">
                <a16:creationId xmlns:a16="http://schemas.microsoft.com/office/drawing/2014/main" xmlns="" id="{58B207ED-509D-450E-A5F1-0F9DC55E9AE9}"/>
              </a:ext>
            </a:extLst>
          </p:cNvPr>
          <p:cNvSpPr txBox="1"/>
          <p:nvPr/>
        </p:nvSpPr>
        <p:spPr>
          <a:xfrm>
            <a:off x="6633748" y="5972669"/>
            <a:ext cx="1834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i="1" dirty="0">
                <a:solidFill>
                  <a:schemeClr val="bg1"/>
                </a:solidFill>
              </a:rPr>
              <a:t> izlazak iz jajeta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5994AAB3-8BB2-49E4-B199-8D0DEE4413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97" t="25037" r="16895" b="12297"/>
          <a:stretch/>
        </p:blipFill>
        <p:spPr>
          <a:xfrm>
            <a:off x="4155884" y="989885"/>
            <a:ext cx="1123957" cy="1313353"/>
          </a:xfrm>
          <a:prstGeom prst="ellipse">
            <a:avLst/>
          </a:prstGeom>
          <a:ln w="63500" cap="rnd">
            <a:solidFill>
              <a:schemeClr val="tx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BCC96141-9EA5-4DFB-BB6A-B7D301611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2059" y="989885"/>
            <a:ext cx="2440678" cy="1626102"/>
          </a:xfrm>
          <a:prstGeom prst="ellipse">
            <a:avLst/>
          </a:prstGeom>
          <a:ln w="63500" cap="rnd">
            <a:solidFill>
              <a:schemeClr val="tx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E109DFAA-5D99-4501-9681-35E726FC90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7328" y="4549924"/>
            <a:ext cx="2071959" cy="1375263"/>
          </a:xfrm>
          <a:prstGeom prst="ellipse">
            <a:avLst/>
          </a:prstGeom>
          <a:ln w="63500" cap="rnd">
            <a:solidFill>
              <a:schemeClr val="tx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03653C4F-AEAF-47BA-86B1-CF2A6D0A6B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6405" y="2076068"/>
            <a:ext cx="1622860" cy="2162461"/>
          </a:xfrm>
          <a:prstGeom prst="ellipse">
            <a:avLst/>
          </a:prstGeom>
          <a:ln w="63500" cap="rnd">
            <a:solidFill>
              <a:schemeClr val="tx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Naslov 1">
            <a:extLst>
              <a:ext uri="{FF2B5EF4-FFF2-40B4-BE49-F238E27FC236}">
                <a16:creationId xmlns:a16="http://schemas.microsoft.com/office/drawing/2014/main" xmlns="" id="{359B6160-3252-41C7-BE1D-4435C0B65F8F}"/>
              </a:ext>
            </a:extLst>
          </p:cNvPr>
          <p:cNvSpPr txBox="1">
            <a:spLocks/>
          </p:cNvSpPr>
          <p:nvPr/>
        </p:nvSpPr>
        <p:spPr bwMode="gray">
          <a:xfrm>
            <a:off x="332687" y="424269"/>
            <a:ext cx="3385873" cy="41291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RAZVOJNI CIKLUS PILIĆA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32476406-6C6C-4668-B697-B0A821A527BF}"/>
              </a:ext>
            </a:extLst>
          </p:cNvPr>
          <p:cNvSpPr txBox="1"/>
          <p:nvPr/>
        </p:nvSpPr>
        <p:spPr>
          <a:xfrm>
            <a:off x="4408095" y="498625"/>
            <a:ext cx="670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i="1" dirty="0">
                <a:solidFill>
                  <a:schemeClr val="bg1"/>
                </a:solidFill>
              </a:rPr>
              <a:t> jaje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xmlns="" id="{16D5AC4C-C1C8-4BAE-992B-8E75038ABA7A}"/>
              </a:ext>
            </a:extLst>
          </p:cNvPr>
          <p:cNvSpPr txBox="1"/>
          <p:nvPr/>
        </p:nvSpPr>
        <p:spPr>
          <a:xfrm>
            <a:off x="8590856" y="944568"/>
            <a:ext cx="1834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i="1" dirty="0">
                <a:solidFill>
                  <a:schemeClr val="bg1"/>
                </a:solidFill>
              </a:rPr>
              <a:t> sjedenje na jajima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45606E57-C4FC-4DEE-BAB8-DD23339C2DFE}"/>
              </a:ext>
            </a:extLst>
          </p:cNvPr>
          <p:cNvSpPr txBox="1"/>
          <p:nvPr/>
        </p:nvSpPr>
        <p:spPr>
          <a:xfrm>
            <a:off x="10595004" y="3429000"/>
            <a:ext cx="1120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i="1" dirty="0">
                <a:solidFill>
                  <a:schemeClr val="bg1"/>
                </a:solidFill>
              </a:rPr>
              <a:t>zametak</a:t>
            </a: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62BDD63F-C128-498B-BC47-E53260C195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3253965" y="4549923"/>
            <a:ext cx="2206346" cy="1470897"/>
          </a:xfrm>
          <a:prstGeom prst="ellipse">
            <a:avLst/>
          </a:prstGeom>
          <a:ln w="63500" cap="rnd">
            <a:solidFill>
              <a:schemeClr val="tx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1" name="TekstniOkvir 20">
            <a:extLst>
              <a:ext uri="{FF2B5EF4-FFF2-40B4-BE49-F238E27FC236}">
                <a16:creationId xmlns:a16="http://schemas.microsoft.com/office/drawing/2014/main" xmlns="" id="{8CA4D268-16A9-417B-B758-602E098FC881}"/>
              </a:ext>
            </a:extLst>
          </p:cNvPr>
          <p:cNvSpPr txBox="1"/>
          <p:nvPr/>
        </p:nvSpPr>
        <p:spPr>
          <a:xfrm>
            <a:off x="754522" y="2844225"/>
            <a:ext cx="1622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i="1" dirty="0">
                <a:solidFill>
                  <a:schemeClr val="bg1"/>
                </a:solidFill>
              </a:rPr>
              <a:t>odrasla</a:t>
            </a:r>
          </a:p>
          <a:p>
            <a:r>
              <a:rPr lang="hr-HR" sz="1600" b="1" i="1" dirty="0">
                <a:solidFill>
                  <a:schemeClr val="bg1"/>
                </a:solidFill>
              </a:rPr>
              <a:t> kokoš</a:t>
            </a:r>
          </a:p>
        </p:txBody>
      </p:sp>
      <p:sp>
        <p:nvSpPr>
          <p:cNvPr id="22" name="TekstniOkvir 21">
            <a:extLst>
              <a:ext uri="{FF2B5EF4-FFF2-40B4-BE49-F238E27FC236}">
                <a16:creationId xmlns:a16="http://schemas.microsoft.com/office/drawing/2014/main" xmlns="" id="{A82E1F0E-85DB-4C50-AF25-DA5B4F839A34}"/>
              </a:ext>
            </a:extLst>
          </p:cNvPr>
          <p:cNvSpPr txBox="1"/>
          <p:nvPr/>
        </p:nvSpPr>
        <p:spPr>
          <a:xfrm>
            <a:off x="3662265" y="6020821"/>
            <a:ext cx="1491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i="1" dirty="0">
                <a:solidFill>
                  <a:schemeClr val="bg1"/>
                </a:solidFill>
              </a:rPr>
              <a:t> mlado pile</a:t>
            </a:r>
          </a:p>
        </p:txBody>
      </p:sp>
      <p:sp>
        <p:nvSpPr>
          <p:cNvPr id="20" name="Strelica: desno 19">
            <a:extLst>
              <a:ext uri="{FF2B5EF4-FFF2-40B4-BE49-F238E27FC236}">
                <a16:creationId xmlns:a16="http://schemas.microsoft.com/office/drawing/2014/main" xmlns="" id="{B2C9A5CB-7C87-49DD-BADA-1E1404173770}"/>
              </a:ext>
            </a:extLst>
          </p:cNvPr>
          <p:cNvSpPr/>
          <p:nvPr/>
        </p:nvSpPr>
        <p:spPr>
          <a:xfrm rot="20063859">
            <a:off x="3329940" y="2000555"/>
            <a:ext cx="864044" cy="338554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5" name="Strelica: desno 24">
            <a:extLst>
              <a:ext uri="{FF2B5EF4-FFF2-40B4-BE49-F238E27FC236}">
                <a16:creationId xmlns:a16="http://schemas.microsoft.com/office/drawing/2014/main" xmlns="" id="{F25A504F-9774-4F11-B4C1-1077E2DFDEBD}"/>
              </a:ext>
            </a:extLst>
          </p:cNvPr>
          <p:cNvSpPr/>
          <p:nvPr/>
        </p:nvSpPr>
        <p:spPr>
          <a:xfrm rot="3283128">
            <a:off x="8575365" y="2363537"/>
            <a:ext cx="864044" cy="338554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" name="Strelica: desno 26">
            <a:extLst>
              <a:ext uri="{FF2B5EF4-FFF2-40B4-BE49-F238E27FC236}">
                <a16:creationId xmlns:a16="http://schemas.microsoft.com/office/drawing/2014/main" xmlns="" id="{69A6A370-03B8-48A1-93D7-686E779020F1}"/>
              </a:ext>
            </a:extLst>
          </p:cNvPr>
          <p:cNvSpPr/>
          <p:nvPr/>
        </p:nvSpPr>
        <p:spPr>
          <a:xfrm>
            <a:off x="5421541" y="1359425"/>
            <a:ext cx="864044" cy="338554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9" name="Strelica: desno 28">
            <a:extLst>
              <a:ext uri="{FF2B5EF4-FFF2-40B4-BE49-F238E27FC236}">
                <a16:creationId xmlns:a16="http://schemas.microsoft.com/office/drawing/2014/main" xmlns="" id="{8D079C98-7A16-45BF-8565-D97987D9E684}"/>
              </a:ext>
            </a:extLst>
          </p:cNvPr>
          <p:cNvSpPr/>
          <p:nvPr/>
        </p:nvSpPr>
        <p:spPr>
          <a:xfrm rot="8164961">
            <a:off x="8464624" y="4583231"/>
            <a:ext cx="864044" cy="348128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0" name="Strelica: desno 29">
            <a:extLst>
              <a:ext uri="{FF2B5EF4-FFF2-40B4-BE49-F238E27FC236}">
                <a16:creationId xmlns:a16="http://schemas.microsoft.com/office/drawing/2014/main" xmlns="" id="{EB411A71-6A3C-4535-B048-95D410F10650}"/>
              </a:ext>
            </a:extLst>
          </p:cNvPr>
          <p:cNvSpPr/>
          <p:nvPr/>
        </p:nvSpPr>
        <p:spPr>
          <a:xfrm rot="10800000">
            <a:off x="5521797" y="5114291"/>
            <a:ext cx="864044" cy="348128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1" name="Strelica: desno 30">
            <a:extLst>
              <a:ext uri="{FF2B5EF4-FFF2-40B4-BE49-F238E27FC236}">
                <a16:creationId xmlns:a16="http://schemas.microsoft.com/office/drawing/2014/main" xmlns="" id="{B69A9A0F-971C-4019-9271-85CC9016A18D}"/>
              </a:ext>
            </a:extLst>
          </p:cNvPr>
          <p:cNvSpPr/>
          <p:nvPr/>
        </p:nvSpPr>
        <p:spPr>
          <a:xfrm rot="14018133">
            <a:off x="2964780" y="4154164"/>
            <a:ext cx="864044" cy="348128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3839953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4" grpId="0" animBg="1"/>
      <p:bldP spid="15" grpId="0"/>
      <p:bldP spid="16" grpId="0"/>
      <p:bldP spid="17" grpId="0"/>
      <p:bldP spid="21" grpId="0"/>
      <p:bldP spid="22" grpId="0"/>
      <p:bldP spid="20" grpId="0" animBg="1"/>
      <p:bldP spid="25" grpId="0" animBg="1"/>
      <p:bldP spid="27" grpId="0" animBg="1"/>
      <p:bldP spid="29" grpId="0" animBg="1"/>
      <p:bldP spid="30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1">
            <a:extLst>
              <a:ext uri="{FF2B5EF4-FFF2-40B4-BE49-F238E27FC236}">
                <a16:creationId xmlns:a16="http://schemas.microsoft.com/office/drawing/2014/main" xmlns="" id="{5AAC645C-6FD4-4C33-A5F9-0C506530E6C2}"/>
              </a:ext>
            </a:extLst>
          </p:cNvPr>
          <p:cNvSpPr txBox="1">
            <a:spLocks/>
          </p:cNvSpPr>
          <p:nvPr/>
        </p:nvSpPr>
        <p:spPr bwMode="gray">
          <a:xfrm>
            <a:off x="296447" y="280611"/>
            <a:ext cx="9844477" cy="150032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POTRKUŠCI - ptići koji su odmah po rođenju sposobni hodati i pronalaziti hranu (</a:t>
            </a:r>
            <a:r>
              <a:rPr lang="hr-HR" sz="2000" b="1" i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pilići, pačići, guščići</a:t>
            </a: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..).</a:t>
            </a:r>
          </a:p>
          <a:p>
            <a:pPr algn="ctr"/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ČUČAVCI - ptići koji nakon što se izlegu </a:t>
            </a:r>
            <a:r>
              <a:rPr lang="hr-HR" sz="2000" b="1" i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nisu</a:t>
            </a: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dovoljno razvijeni pa im roditelji donose hranu i brinu o njima (</a:t>
            </a:r>
            <a:r>
              <a:rPr lang="hr-HR" sz="2000" b="1" i="1" spc="50" dirty="0" err="1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sokolovke</a:t>
            </a:r>
            <a:r>
              <a:rPr lang="hr-HR" sz="2000" b="1" i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, lastavice, rode</a:t>
            </a: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..).</a:t>
            </a:r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xmlns="" id="{1722211E-0545-4F03-AAF3-447655D4B1E8}"/>
              </a:ext>
            </a:extLst>
          </p:cNvPr>
          <p:cNvSpPr txBox="1">
            <a:spLocks/>
          </p:cNvSpPr>
          <p:nvPr/>
        </p:nvSpPr>
        <p:spPr bwMode="gray">
          <a:xfrm>
            <a:off x="2423539" y="6018095"/>
            <a:ext cx="2200607" cy="559294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4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POTRKUŠCI</a:t>
            </a:r>
          </a:p>
        </p:txBody>
      </p:sp>
      <p:sp>
        <p:nvSpPr>
          <p:cNvPr id="10" name="Naslov 1">
            <a:extLst>
              <a:ext uri="{FF2B5EF4-FFF2-40B4-BE49-F238E27FC236}">
                <a16:creationId xmlns:a16="http://schemas.microsoft.com/office/drawing/2014/main" xmlns="" id="{F6A978EE-054C-4BD8-8DB8-FE51FB303D57}"/>
              </a:ext>
            </a:extLst>
          </p:cNvPr>
          <p:cNvSpPr txBox="1">
            <a:spLocks/>
          </p:cNvSpPr>
          <p:nvPr/>
        </p:nvSpPr>
        <p:spPr bwMode="gray">
          <a:xfrm>
            <a:off x="8245639" y="6051809"/>
            <a:ext cx="2200607" cy="559294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4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ČUČAVCI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001478A7-31D1-4021-BE97-28E66293A8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2229" b="9100"/>
          <a:stretch/>
        </p:blipFill>
        <p:spPr>
          <a:xfrm>
            <a:off x="8904402" y="1885584"/>
            <a:ext cx="2725800" cy="16897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37C03B35-41B3-4541-9137-70DF57D556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16" r="9890" b="21987"/>
          <a:stretch/>
        </p:blipFill>
        <p:spPr>
          <a:xfrm>
            <a:off x="7835141" y="3897806"/>
            <a:ext cx="3021604" cy="17102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xmlns="" id="{3A01C741-1F39-4CEA-A0E1-8D344117AA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1127" y="1993001"/>
            <a:ext cx="2281753" cy="16927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FB4C9043-52B8-4C6B-85CE-E05B56D2FF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853" y="1975451"/>
            <a:ext cx="2885336" cy="19223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xmlns="" id="{B4D25E2A-339D-40D6-978B-A086B477F1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1815114" y="4074790"/>
            <a:ext cx="3768149" cy="1766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9365029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xmlns="" id="{E9F051D6-4F0C-4939-84E4-694F4771B0E1}"/>
              </a:ext>
            </a:extLst>
          </p:cNvPr>
          <p:cNvSpPr txBox="1">
            <a:spLocks/>
          </p:cNvSpPr>
          <p:nvPr/>
        </p:nvSpPr>
        <p:spPr bwMode="gray">
          <a:xfrm>
            <a:off x="694648" y="940113"/>
            <a:ext cx="9844477" cy="114424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UNUTARNJA OPLODNJA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zametak se razvija u jajetu obavijenom ČVRSTOM ljuskom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samo rijetke vrste gmazova štite svoje mlade</a:t>
            </a: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xmlns="" id="{7BD73438-A8FD-4C89-B736-EEB080A47638}"/>
              </a:ext>
            </a:extLst>
          </p:cNvPr>
          <p:cNvSpPr txBox="1">
            <a:spLocks/>
          </p:cNvSpPr>
          <p:nvPr/>
        </p:nvSpPr>
        <p:spPr bwMode="gray">
          <a:xfrm>
            <a:off x="293822" y="230819"/>
            <a:ext cx="2183047" cy="55929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4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3. GMAZOVI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6CA76367-8C9C-4046-A49F-A71AC2F53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982461" y="3676275"/>
            <a:ext cx="2988816" cy="22416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14C6821A-932C-4817-B5D2-5355A57D8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8220722" y="3834953"/>
            <a:ext cx="3120501" cy="20829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E4122C65-C7B4-4D60-AB25-18A851E216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4492528" y="2794363"/>
            <a:ext cx="3206943" cy="19792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7449523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xmlns="" id="{E9F051D6-4F0C-4939-84E4-694F4771B0E1}"/>
              </a:ext>
            </a:extLst>
          </p:cNvPr>
          <p:cNvSpPr txBox="1">
            <a:spLocks/>
          </p:cNvSpPr>
          <p:nvPr/>
        </p:nvSpPr>
        <p:spPr bwMode="gray">
          <a:xfrm>
            <a:off x="547220" y="934032"/>
            <a:ext cx="11097559" cy="151073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VANJSKA OPLODNJA (u vodi) = MRIJEŠĆENJE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mužjaci ženke privlače glasanjem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mužjak obuhvati ženku s gornje strane i ispušta spermije kad i ona jajašca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veliki broj potomaka (osiguranje opstanka vrste), </a:t>
            </a:r>
            <a:r>
              <a:rPr lang="hr-HR" sz="2000" b="1" u="sng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nema</a:t>
            </a: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brige za mlade</a:t>
            </a: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xmlns="" id="{7BD73438-A8FD-4C89-B736-EEB080A47638}"/>
              </a:ext>
            </a:extLst>
          </p:cNvPr>
          <p:cNvSpPr txBox="1">
            <a:spLocks/>
          </p:cNvSpPr>
          <p:nvPr/>
        </p:nvSpPr>
        <p:spPr bwMode="gray">
          <a:xfrm>
            <a:off x="293822" y="230819"/>
            <a:ext cx="4162768" cy="55929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4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4. VODOZEMCI</a:t>
            </a:r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xmlns="" id="{848CADBD-18FE-46D5-B1FC-78D919F06763}"/>
              </a:ext>
            </a:extLst>
          </p:cNvPr>
          <p:cNvSpPr/>
          <p:nvPr/>
        </p:nvSpPr>
        <p:spPr>
          <a:xfrm>
            <a:off x="10140647" y="4827861"/>
            <a:ext cx="1277914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hr-HR" b="1" i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RB 45. str. 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59EF1FC4-D6B9-40E7-8590-0EC983E2B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21682" y="4648972"/>
            <a:ext cx="832916" cy="7983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24FD1623-AE25-4804-A533-4DE13529D7DE}"/>
              </a:ext>
            </a:extLst>
          </p:cNvPr>
          <p:cNvSpPr txBox="1"/>
          <p:nvPr/>
        </p:nvSpPr>
        <p:spPr>
          <a:xfrm>
            <a:off x="8747276" y="5604627"/>
            <a:ext cx="3068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u="sng" dirty="0">
                <a:solidFill>
                  <a:schemeClr val="bg1"/>
                </a:solidFill>
              </a:rPr>
              <a:t>ISTRAŽI</a:t>
            </a:r>
          </a:p>
          <a:p>
            <a:pPr algn="just"/>
            <a:r>
              <a:rPr lang="hr-HR" sz="1600" i="1" dirty="0">
                <a:solidFill>
                  <a:schemeClr val="bg1"/>
                </a:solidFill>
              </a:rPr>
              <a:t>Promatraj preobrazbu žabe.</a:t>
            </a:r>
          </a:p>
        </p:txBody>
      </p:sp>
      <p:pic>
        <p:nvPicPr>
          <p:cNvPr id="20" name="Slika 19">
            <a:extLst>
              <a:ext uri="{FF2B5EF4-FFF2-40B4-BE49-F238E27FC236}">
                <a16:creationId xmlns:a16="http://schemas.microsoft.com/office/drawing/2014/main" xmlns="" id="{11F93F85-CE68-4D26-8BEF-BE749FC3DA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25133" t="3543"/>
          <a:stretch/>
        </p:blipFill>
        <p:spPr>
          <a:xfrm>
            <a:off x="949663" y="2905900"/>
            <a:ext cx="2082091" cy="20118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E3E76150-9A23-480E-B8A2-80072505D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8653" y="5294399"/>
            <a:ext cx="895561" cy="8563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6" name="TekstniOkvir 15">
            <a:extLst>
              <a:ext uri="{FF2B5EF4-FFF2-40B4-BE49-F238E27FC236}">
                <a16:creationId xmlns:a16="http://schemas.microsoft.com/office/drawing/2014/main" xmlns="" id="{84D48F04-7071-4F90-BCE8-8A632FF875B5}"/>
              </a:ext>
            </a:extLst>
          </p:cNvPr>
          <p:cNvSpPr txBox="1"/>
          <p:nvPr/>
        </p:nvSpPr>
        <p:spPr>
          <a:xfrm>
            <a:off x="1890944" y="5345437"/>
            <a:ext cx="3825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i="1" dirty="0">
                <a:solidFill>
                  <a:schemeClr val="bg1"/>
                </a:solidFill>
              </a:rPr>
              <a:t>Ako je život žaba povezan s vodom, možeš li to povezati s njihovim načinom razmnožavanja ili disanja?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C7217E2D-15F6-4385-A045-C7934F3479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5286" y="3186072"/>
            <a:ext cx="2198514" cy="16543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xmlns="" id="{E1E1B364-32AB-40E1-B3C4-B955061C99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0681" y="2815421"/>
            <a:ext cx="2267526" cy="15107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xmlns="" id="{7B39CC71-8B54-4496-9E36-1AEC4BA235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1002" y="3313731"/>
            <a:ext cx="2796875" cy="20118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23" name="Ravni poveznik sa strelicom 22">
            <a:extLst>
              <a:ext uri="{FF2B5EF4-FFF2-40B4-BE49-F238E27FC236}">
                <a16:creationId xmlns:a16="http://schemas.microsoft.com/office/drawing/2014/main" xmlns="" id="{1C526D0A-7F3D-47A6-9FB4-5B71AF38515A}"/>
              </a:ext>
            </a:extLst>
          </p:cNvPr>
          <p:cNvCxnSpPr>
            <a:cxnSpLocks/>
          </p:cNvCxnSpPr>
          <p:nvPr/>
        </p:nvCxnSpPr>
        <p:spPr>
          <a:xfrm flipV="1">
            <a:off x="1990708" y="2919662"/>
            <a:ext cx="1270652" cy="11951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kstniOkvir 23">
            <a:extLst>
              <a:ext uri="{FF2B5EF4-FFF2-40B4-BE49-F238E27FC236}">
                <a16:creationId xmlns:a16="http://schemas.microsoft.com/office/drawing/2014/main" xmlns="" id="{3F6BB19C-8CB1-484A-8EDE-79DB13049766}"/>
              </a:ext>
            </a:extLst>
          </p:cNvPr>
          <p:cNvSpPr txBox="1"/>
          <p:nvPr/>
        </p:nvSpPr>
        <p:spPr>
          <a:xfrm>
            <a:off x="3261360" y="2492256"/>
            <a:ext cx="1950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i="1" dirty="0"/>
              <a:t>rezonatori (zvučni mjehuri)</a:t>
            </a:r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xmlns="" id="{DC751EC3-F73D-4673-9219-D89D830F253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365" r="14887"/>
          <a:stretch/>
        </p:blipFill>
        <p:spPr>
          <a:xfrm>
            <a:off x="9883576" y="322407"/>
            <a:ext cx="1401984" cy="11281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529649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1" grpId="0" animBg="1"/>
      <p:bldP spid="14" grpId="0"/>
      <p:bldP spid="16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3BC5F292-E9CA-4C79-96E3-0A989897B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8333385" y="540231"/>
            <a:ext cx="3807237" cy="2844273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xmlns="" id="{FA85C281-B20B-463E-A46B-E04FAC6BCD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3804468" y="1911927"/>
            <a:ext cx="4042328" cy="2844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Naslov 1">
            <a:extLst>
              <a:ext uri="{FF2B5EF4-FFF2-40B4-BE49-F238E27FC236}">
                <a16:creationId xmlns:a16="http://schemas.microsoft.com/office/drawing/2014/main" xmlns="" id="{E7C0EF41-2095-46DD-BA73-60F7A3CFDC2D}"/>
              </a:ext>
            </a:extLst>
          </p:cNvPr>
          <p:cNvSpPr txBox="1">
            <a:spLocks/>
          </p:cNvSpPr>
          <p:nvPr/>
        </p:nvSpPr>
        <p:spPr bwMode="gray">
          <a:xfrm>
            <a:off x="8497840" y="3429913"/>
            <a:ext cx="1465310" cy="68358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VANJSKA OPLODNJA</a:t>
            </a:r>
          </a:p>
        </p:txBody>
      </p:sp>
      <p:cxnSp>
        <p:nvCxnSpPr>
          <p:cNvPr id="4" name="Ravni poveznik sa strelicom 3">
            <a:extLst>
              <a:ext uri="{FF2B5EF4-FFF2-40B4-BE49-F238E27FC236}">
                <a16:creationId xmlns:a16="http://schemas.microsoft.com/office/drawing/2014/main" xmlns="" id="{444BEA3A-683D-4B71-A1A0-F00598913262}"/>
              </a:ext>
            </a:extLst>
          </p:cNvPr>
          <p:cNvCxnSpPr>
            <a:cxnSpLocks/>
          </p:cNvCxnSpPr>
          <p:nvPr/>
        </p:nvCxnSpPr>
        <p:spPr>
          <a:xfrm>
            <a:off x="7696986" y="3537752"/>
            <a:ext cx="727969" cy="11097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Ravni poveznik sa strelicom 21">
            <a:extLst>
              <a:ext uri="{FF2B5EF4-FFF2-40B4-BE49-F238E27FC236}">
                <a16:creationId xmlns:a16="http://schemas.microsoft.com/office/drawing/2014/main" xmlns="" id="{6699E6BD-99A3-4CA7-94F2-794C4B952B5B}"/>
              </a:ext>
            </a:extLst>
          </p:cNvPr>
          <p:cNvCxnSpPr>
            <a:cxnSpLocks/>
          </p:cNvCxnSpPr>
          <p:nvPr/>
        </p:nvCxnSpPr>
        <p:spPr>
          <a:xfrm>
            <a:off x="7001526" y="3965710"/>
            <a:ext cx="73237" cy="130952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Naslov 1">
            <a:extLst>
              <a:ext uri="{FF2B5EF4-FFF2-40B4-BE49-F238E27FC236}">
                <a16:creationId xmlns:a16="http://schemas.microsoft.com/office/drawing/2014/main" xmlns="" id="{83EF838E-86BF-4B1E-8D24-6E2DFB860D5A}"/>
              </a:ext>
            </a:extLst>
          </p:cNvPr>
          <p:cNvSpPr txBox="1">
            <a:spLocks/>
          </p:cNvSpPr>
          <p:nvPr/>
        </p:nvSpPr>
        <p:spPr bwMode="gray">
          <a:xfrm>
            <a:off x="5678781" y="5447967"/>
            <a:ext cx="2484144" cy="73967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PUNOGLAVAC - ima škrge i repi</a:t>
            </a:r>
            <a:r>
              <a:rPr lang="hr-HR" sz="16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ć</a:t>
            </a:r>
          </a:p>
        </p:txBody>
      </p:sp>
      <p:sp>
        <p:nvSpPr>
          <p:cNvPr id="24" name="Naslov 1">
            <a:extLst>
              <a:ext uri="{FF2B5EF4-FFF2-40B4-BE49-F238E27FC236}">
                <a16:creationId xmlns:a16="http://schemas.microsoft.com/office/drawing/2014/main" xmlns="" id="{1CBBAC15-73B5-4433-94FB-B5B7125BC836}"/>
              </a:ext>
            </a:extLst>
          </p:cNvPr>
          <p:cNvSpPr txBox="1">
            <a:spLocks/>
          </p:cNvSpPr>
          <p:nvPr/>
        </p:nvSpPr>
        <p:spPr bwMode="gray">
          <a:xfrm>
            <a:off x="8424956" y="4841703"/>
            <a:ext cx="1141108" cy="48161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ZIGOTA</a:t>
            </a:r>
          </a:p>
        </p:txBody>
      </p:sp>
      <p:cxnSp>
        <p:nvCxnSpPr>
          <p:cNvPr id="30" name="Ravni poveznik sa strelicom 29">
            <a:extLst>
              <a:ext uri="{FF2B5EF4-FFF2-40B4-BE49-F238E27FC236}">
                <a16:creationId xmlns:a16="http://schemas.microsoft.com/office/drawing/2014/main" xmlns="" id="{4591CFF5-3B4E-441B-80FC-794EFDA49FF1}"/>
              </a:ext>
            </a:extLst>
          </p:cNvPr>
          <p:cNvCxnSpPr>
            <a:cxnSpLocks/>
          </p:cNvCxnSpPr>
          <p:nvPr/>
        </p:nvCxnSpPr>
        <p:spPr>
          <a:xfrm>
            <a:off x="7707297" y="3934631"/>
            <a:ext cx="904043" cy="69460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Naslov 1">
            <a:extLst>
              <a:ext uri="{FF2B5EF4-FFF2-40B4-BE49-F238E27FC236}">
                <a16:creationId xmlns:a16="http://schemas.microsoft.com/office/drawing/2014/main" xmlns="" id="{CC912BF1-843F-44B3-8147-FD1D2CEC4E56}"/>
              </a:ext>
            </a:extLst>
          </p:cNvPr>
          <p:cNvSpPr txBox="1">
            <a:spLocks/>
          </p:cNvSpPr>
          <p:nvPr/>
        </p:nvSpPr>
        <p:spPr bwMode="gray">
          <a:xfrm>
            <a:off x="1852459" y="5323316"/>
            <a:ext cx="2492746" cy="73967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PUNOGLAVAC - ima stra</a:t>
            </a:r>
            <a:r>
              <a:rPr lang="hr-HR" sz="16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ž</a:t>
            </a:r>
            <a:r>
              <a:rPr lang="hr-HR" sz="16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nje noge</a:t>
            </a:r>
          </a:p>
        </p:txBody>
      </p:sp>
      <p:sp>
        <p:nvSpPr>
          <p:cNvPr id="35" name="Naslov 1">
            <a:extLst>
              <a:ext uri="{FF2B5EF4-FFF2-40B4-BE49-F238E27FC236}">
                <a16:creationId xmlns:a16="http://schemas.microsoft.com/office/drawing/2014/main" xmlns="" id="{33F4B86C-9338-487F-AA44-3611995A3E5C}"/>
              </a:ext>
            </a:extLst>
          </p:cNvPr>
          <p:cNvSpPr txBox="1">
            <a:spLocks/>
          </p:cNvSpPr>
          <p:nvPr/>
        </p:nvSpPr>
        <p:spPr bwMode="gray">
          <a:xfrm>
            <a:off x="686367" y="3539067"/>
            <a:ext cx="2450265" cy="108140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PUNOGLAVAC - ima prednje noge + plu</a:t>
            </a:r>
            <a:r>
              <a:rPr lang="hr-HR" sz="16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ć</a:t>
            </a:r>
            <a:r>
              <a:rPr lang="hr-HR" sz="16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a</a:t>
            </a:r>
          </a:p>
          <a:p>
            <a:pPr algn="ctr"/>
            <a:r>
              <a:rPr lang="hr-HR" sz="16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(rep se skra</a:t>
            </a:r>
            <a:r>
              <a:rPr lang="hr-HR" sz="16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ć</a:t>
            </a:r>
            <a:r>
              <a:rPr lang="hr-HR" sz="16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uje)</a:t>
            </a:r>
          </a:p>
        </p:txBody>
      </p:sp>
      <p:cxnSp>
        <p:nvCxnSpPr>
          <p:cNvPr id="37" name="Ravni poveznik sa strelicom 36">
            <a:extLst>
              <a:ext uri="{FF2B5EF4-FFF2-40B4-BE49-F238E27FC236}">
                <a16:creationId xmlns:a16="http://schemas.microsoft.com/office/drawing/2014/main" xmlns="" id="{410A6BF8-D8B2-4233-807D-3D4A0A975DCC}"/>
              </a:ext>
            </a:extLst>
          </p:cNvPr>
          <p:cNvCxnSpPr>
            <a:cxnSpLocks/>
          </p:cNvCxnSpPr>
          <p:nvPr/>
        </p:nvCxnSpPr>
        <p:spPr>
          <a:xfrm flipH="1">
            <a:off x="4049240" y="4022788"/>
            <a:ext cx="2237976" cy="142517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Ravni poveznik sa strelicom 37">
            <a:extLst>
              <a:ext uri="{FF2B5EF4-FFF2-40B4-BE49-F238E27FC236}">
                <a16:creationId xmlns:a16="http://schemas.microsoft.com/office/drawing/2014/main" xmlns="" id="{354CB1F4-3A3D-49DB-90BF-7C13E774AD22}"/>
              </a:ext>
            </a:extLst>
          </p:cNvPr>
          <p:cNvCxnSpPr>
            <a:cxnSpLocks/>
          </p:cNvCxnSpPr>
          <p:nvPr/>
        </p:nvCxnSpPr>
        <p:spPr>
          <a:xfrm flipH="1">
            <a:off x="3369420" y="4093425"/>
            <a:ext cx="1699730" cy="9838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9" name="Naslov 1">
            <a:extLst>
              <a:ext uri="{FF2B5EF4-FFF2-40B4-BE49-F238E27FC236}">
                <a16:creationId xmlns:a16="http://schemas.microsoft.com/office/drawing/2014/main" xmlns="" id="{8161B85F-64AE-4E37-957B-9E9761D381EC}"/>
              </a:ext>
            </a:extLst>
          </p:cNvPr>
          <p:cNvSpPr txBox="1">
            <a:spLocks/>
          </p:cNvSpPr>
          <p:nvPr/>
        </p:nvSpPr>
        <p:spPr bwMode="gray">
          <a:xfrm>
            <a:off x="878113" y="2171168"/>
            <a:ext cx="2348196" cy="736791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MLADA </a:t>
            </a:r>
            <a:r>
              <a:rPr lang="hr-HR" sz="16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Ž</a:t>
            </a:r>
            <a:r>
              <a:rPr lang="hr-HR" sz="16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ABA - prelazak na kopno</a:t>
            </a:r>
          </a:p>
        </p:txBody>
      </p:sp>
      <p:cxnSp>
        <p:nvCxnSpPr>
          <p:cNvPr id="50" name="Ravni poveznik sa strelicom 49">
            <a:extLst>
              <a:ext uri="{FF2B5EF4-FFF2-40B4-BE49-F238E27FC236}">
                <a16:creationId xmlns:a16="http://schemas.microsoft.com/office/drawing/2014/main" xmlns="" id="{A657C230-EB37-48EE-A6F5-0D01240B0620}"/>
              </a:ext>
            </a:extLst>
          </p:cNvPr>
          <p:cNvCxnSpPr>
            <a:cxnSpLocks/>
          </p:cNvCxnSpPr>
          <p:nvPr/>
        </p:nvCxnSpPr>
        <p:spPr>
          <a:xfrm flipH="1" flipV="1">
            <a:off x="3083572" y="2435284"/>
            <a:ext cx="1261633" cy="104319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2" name="Naslov 1">
            <a:extLst>
              <a:ext uri="{FF2B5EF4-FFF2-40B4-BE49-F238E27FC236}">
                <a16:creationId xmlns:a16="http://schemas.microsoft.com/office/drawing/2014/main" xmlns="" id="{A90F42B8-ED71-474E-8BC7-D4D12DD32EDE}"/>
              </a:ext>
            </a:extLst>
          </p:cNvPr>
          <p:cNvSpPr txBox="1">
            <a:spLocks/>
          </p:cNvSpPr>
          <p:nvPr/>
        </p:nvSpPr>
        <p:spPr bwMode="gray">
          <a:xfrm>
            <a:off x="4006280" y="630901"/>
            <a:ext cx="3345001" cy="47685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PROCES PREOBRAZBE</a:t>
            </a:r>
          </a:p>
        </p:txBody>
      </p:sp>
      <p:sp>
        <p:nvSpPr>
          <p:cNvPr id="54" name="Naslov 1">
            <a:extLst>
              <a:ext uri="{FF2B5EF4-FFF2-40B4-BE49-F238E27FC236}">
                <a16:creationId xmlns:a16="http://schemas.microsoft.com/office/drawing/2014/main" xmlns="" id="{00A8C6C7-CF7F-46FC-BBE8-688B9A654C9B}"/>
              </a:ext>
            </a:extLst>
          </p:cNvPr>
          <p:cNvSpPr txBox="1">
            <a:spLocks/>
          </p:cNvSpPr>
          <p:nvPr/>
        </p:nvSpPr>
        <p:spPr bwMode="gray">
          <a:xfrm>
            <a:off x="1614297" y="1080291"/>
            <a:ext cx="1409879" cy="62522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ODRASLA </a:t>
            </a:r>
            <a:r>
              <a:rPr lang="hr-HR" sz="16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Ž</a:t>
            </a:r>
            <a:r>
              <a:rPr lang="hr-HR" sz="16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ABA</a:t>
            </a:r>
          </a:p>
        </p:txBody>
      </p:sp>
      <p:cxnSp>
        <p:nvCxnSpPr>
          <p:cNvPr id="55" name="Ravni poveznik sa strelicom 54">
            <a:extLst>
              <a:ext uri="{FF2B5EF4-FFF2-40B4-BE49-F238E27FC236}">
                <a16:creationId xmlns:a16="http://schemas.microsoft.com/office/drawing/2014/main" xmlns="" id="{88D11A4A-A0B2-4F4B-B90E-A880E73D2D1C}"/>
              </a:ext>
            </a:extLst>
          </p:cNvPr>
          <p:cNvCxnSpPr>
            <a:cxnSpLocks/>
          </p:cNvCxnSpPr>
          <p:nvPr/>
        </p:nvCxnSpPr>
        <p:spPr>
          <a:xfrm flipH="1" flipV="1">
            <a:off x="3153424" y="1392905"/>
            <a:ext cx="2157047" cy="134481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297122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24" grpId="0" animBg="1"/>
      <p:bldP spid="34" grpId="0" animBg="1"/>
      <p:bldP spid="35" grpId="0" animBg="1"/>
      <p:bldP spid="49" grpId="0" animBg="1"/>
      <p:bldP spid="52" grpId="0" animBg="1"/>
      <p:bldP spid="5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xmlns="" id="{E9F051D6-4F0C-4939-84E4-694F4771B0E1}"/>
              </a:ext>
            </a:extLst>
          </p:cNvPr>
          <p:cNvSpPr txBox="1">
            <a:spLocks/>
          </p:cNvSpPr>
          <p:nvPr/>
        </p:nvSpPr>
        <p:spPr bwMode="gray">
          <a:xfrm>
            <a:off x="743195" y="940113"/>
            <a:ext cx="10705609" cy="180340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VANJSKA OPLODNJA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ženke polažu veliki broj jajašaca (ikre) u vodu, a mužjak ih prelijeva spermom (mliječi) = MRIJEŠĆENJE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veliki broj potomaka (osiguranje opstanka vrste), </a:t>
            </a:r>
            <a:r>
              <a:rPr lang="hr-HR" sz="2000" b="1" u="sng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nema</a:t>
            </a: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brige za mlade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samo mali broj </a:t>
            </a:r>
            <a:r>
              <a:rPr lang="hr-HR" sz="2000" b="1" spc="50" dirty="0" smtClean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riba </a:t>
            </a: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preživi i doživi spolnu zrelost</a:t>
            </a: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xmlns="" id="{7BD73438-A8FD-4C89-B736-EEB080A47638}"/>
              </a:ext>
            </a:extLst>
          </p:cNvPr>
          <p:cNvSpPr txBox="1">
            <a:spLocks/>
          </p:cNvSpPr>
          <p:nvPr/>
        </p:nvSpPr>
        <p:spPr bwMode="gray">
          <a:xfrm>
            <a:off x="293822" y="230819"/>
            <a:ext cx="2049883" cy="55929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4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5. RIBE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AF456488-D993-42A9-9308-124E6AB95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360" y="3105072"/>
            <a:ext cx="4496949" cy="29960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6539374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F0659C8-A06D-4F92-B212-9A692EF6C2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583" y="887767"/>
            <a:ext cx="8825658" cy="78243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Kako bi se neka vrsta održala, stvara potomke koji nastaju procesom razmnožavanja.</a:t>
            </a:r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xmlns="" id="{339EF5C0-112D-4EB2-AA98-A022E73551BA}"/>
              </a:ext>
            </a:extLst>
          </p:cNvPr>
          <p:cNvSpPr txBox="1">
            <a:spLocks/>
          </p:cNvSpPr>
          <p:nvPr/>
        </p:nvSpPr>
        <p:spPr bwMode="gray">
          <a:xfrm>
            <a:off x="746582" y="2016710"/>
            <a:ext cx="9089875" cy="110822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Za SPOLNO RAZMNOŽAVANJE potrebna su 2 roditelja suprotnog spola pri čemu nastaju genski raznoliki potomci koji se lakše prilagođavaju na stalne promjene u okolišu.</a:t>
            </a: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xmlns="" id="{3FBA08C9-EFF5-40C6-BFAC-AAAABBD00F10}"/>
              </a:ext>
            </a:extLst>
          </p:cNvPr>
          <p:cNvSpPr/>
          <p:nvPr/>
        </p:nvSpPr>
        <p:spPr>
          <a:xfrm>
            <a:off x="3342678" y="4967178"/>
            <a:ext cx="1277914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hr-HR" b="1" i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RB 43. str.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C5B4B737-3BE2-4C35-B19A-A8533DCE9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76" y="4165600"/>
            <a:ext cx="741040" cy="710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2E8222C9-E61B-4F6E-A615-787D58404F11}"/>
              </a:ext>
            </a:extLst>
          </p:cNvPr>
          <p:cNvSpPr txBox="1"/>
          <p:nvPr/>
        </p:nvSpPr>
        <p:spPr>
          <a:xfrm>
            <a:off x="1352950" y="5293062"/>
            <a:ext cx="355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u="sng" dirty="0">
                <a:solidFill>
                  <a:schemeClr val="bg1"/>
                </a:solidFill>
              </a:rPr>
              <a:t>ISTRAŽI</a:t>
            </a:r>
          </a:p>
          <a:p>
            <a:r>
              <a:rPr lang="hr-HR" sz="1600" i="1" dirty="0">
                <a:solidFill>
                  <a:schemeClr val="bg1"/>
                </a:solidFill>
              </a:rPr>
              <a:t>Prouči načine parenja i razmnožavanja nekih kralježnjaka.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E8A251E8-6816-426C-A737-520C93077D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25296" t="2205" r="7820"/>
          <a:stretch/>
        </p:blipFill>
        <p:spPr>
          <a:xfrm>
            <a:off x="6096000" y="3311072"/>
            <a:ext cx="3053916" cy="29521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7583952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xmlns="" id="{E98B56B7-2C88-41B8-97D0-9E3676FC255C}"/>
              </a:ext>
            </a:extLst>
          </p:cNvPr>
          <p:cNvSpPr txBox="1"/>
          <p:nvPr/>
        </p:nvSpPr>
        <p:spPr>
          <a:xfrm>
            <a:off x="5088384" y="5601810"/>
            <a:ext cx="2015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chemeClr val="bg1"/>
                </a:solidFill>
              </a:rPr>
              <a:t>spolni sustav psa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270E7204-2752-46DB-A8AA-0ED47E09F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904" y="2109632"/>
            <a:ext cx="7289304" cy="25557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33FF87CC-5298-4769-842E-6D0B6D5A218B}"/>
              </a:ext>
            </a:extLst>
          </p:cNvPr>
          <p:cNvSpPr txBox="1"/>
          <p:nvPr/>
        </p:nvSpPr>
        <p:spPr>
          <a:xfrm>
            <a:off x="3910613" y="5125617"/>
            <a:ext cx="896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ženka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C873FFDC-EC14-4553-AA70-C50887470A67}"/>
              </a:ext>
            </a:extLst>
          </p:cNvPr>
          <p:cNvSpPr txBox="1"/>
          <p:nvPr/>
        </p:nvSpPr>
        <p:spPr>
          <a:xfrm>
            <a:off x="7652923" y="5125617"/>
            <a:ext cx="978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mužjak</a:t>
            </a: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xmlns="" id="{E2718E6F-8536-493A-8ECE-24EDAE31E919}"/>
              </a:ext>
            </a:extLst>
          </p:cNvPr>
          <p:cNvSpPr txBox="1">
            <a:spLocks/>
          </p:cNvSpPr>
          <p:nvPr/>
        </p:nvSpPr>
        <p:spPr bwMode="gray">
          <a:xfrm>
            <a:off x="6185729" y="985867"/>
            <a:ext cx="1566473" cy="57670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SJEMENICI (2)</a:t>
            </a:r>
          </a:p>
        </p:txBody>
      </p:sp>
      <p:cxnSp>
        <p:nvCxnSpPr>
          <p:cNvPr id="8" name="Ravni poveznik sa strelicom 7">
            <a:extLst>
              <a:ext uri="{FF2B5EF4-FFF2-40B4-BE49-F238E27FC236}">
                <a16:creationId xmlns:a16="http://schemas.microsoft.com/office/drawing/2014/main" xmlns="" id="{AC3F9DE1-1BD2-430C-8E9F-460CAD623CA1}"/>
              </a:ext>
            </a:extLst>
          </p:cNvPr>
          <p:cNvCxnSpPr>
            <a:cxnSpLocks/>
          </p:cNvCxnSpPr>
          <p:nvPr/>
        </p:nvCxnSpPr>
        <p:spPr>
          <a:xfrm flipV="1">
            <a:off x="6887590" y="1670236"/>
            <a:ext cx="0" cy="161275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Ravni poveznik sa strelicom 10">
            <a:extLst>
              <a:ext uri="{FF2B5EF4-FFF2-40B4-BE49-F238E27FC236}">
                <a16:creationId xmlns:a16="http://schemas.microsoft.com/office/drawing/2014/main" xmlns="" id="{DDF146CB-B04C-45EB-8EDB-720CE6433656}"/>
              </a:ext>
            </a:extLst>
          </p:cNvPr>
          <p:cNvCxnSpPr>
            <a:cxnSpLocks/>
          </p:cNvCxnSpPr>
          <p:nvPr/>
        </p:nvCxnSpPr>
        <p:spPr>
          <a:xfrm flipV="1">
            <a:off x="6968966" y="1722266"/>
            <a:ext cx="1402675" cy="149117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Naslov 1">
            <a:extLst>
              <a:ext uri="{FF2B5EF4-FFF2-40B4-BE49-F238E27FC236}">
                <a16:creationId xmlns:a16="http://schemas.microsoft.com/office/drawing/2014/main" xmlns="" id="{D5345D42-E63C-4883-80FC-DD34AD37378A}"/>
              </a:ext>
            </a:extLst>
          </p:cNvPr>
          <p:cNvSpPr txBox="1">
            <a:spLocks/>
          </p:cNvSpPr>
          <p:nvPr/>
        </p:nvSpPr>
        <p:spPr bwMode="gray">
          <a:xfrm>
            <a:off x="8245943" y="1023304"/>
            <a:ext cx="1945622" cy="57670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SJEMENOVODI (2)</a:t>
            </a:r>
          </a:p>
        </p:txBody>
      </p:sp>
      <p:cxnSp>
        <p:nvCxnSpPr>
          <p:cNvPr id="15" name="Ravni poveznik sa strelicom 14">
            <a:extLst>
              <a:ext uri="{FF2B5EF4-FFF2-40B4-BE49-F238E27FC236}">
                <a16:creationId xmlns:a16="http://schemas.microsoft.com/office/drawing/2014/main" xmlns="" id="{5B1C2BBD-02F5-4DF4-A648-7BBC52BCA642}"/>
              </a:ext>
            </a:extLst>
          </p:cNvPr>
          <p:cNvCxnSpPr>
            <a:cxnSpLocks/>
          </p:cNvCxnSpPr>
          <p:nvPr/>
        </p:nvCxnSpPr>
        <p:spPr>
          <a:xfrm>
            <a:off x="7329248" y="3452590"/>
            <a:ext cx="2471697" cy="83532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Naslov 1">
            <a:extLst>
              <a:ext uri="{FF2B5EF4-FFF2-40B4-BE49-F238E27FC236}">
                <a16:creationId xmlns:a16="http://schemas.microsoft.com/office/drawing/2014/main" xmlns="" id="{921DE388-5429-4BE2-A9BC-93B325A3C746}"/>
              </a:ext>
            </a:extLst>
          </p:cNvPr>
          <p:cNvSpPr txBox="1">
            <a:spLocks/>
          </p:cNvSpPr>
          <p:nvPr/>
        </p:nvSpPr>
        <p:spPr bwMode="gray">
          <a:xfrm>
            <a:off x="9664144" y="2502189"/>
            <a:ext cx="1945622" cy="90322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MOKRAĆNO-SPOLNA CIJEV (1)</a:t>
            </a:r>
          </a:p>
        </p:txBody>
      </p:sp>
      <p:cxnSp>
        <p:nvCxnSpPr>
          <p:cNvPr id="20" name="Ravni poveznik sa strelicom 19">
            <a:extLst>
              <a:ext uri="{FF2B5EF4-FFF2-40B4-BE49-F238E27FC236}">
                <a16:creationId xmlns:a16="http://schemas.microsoft.com/office/drawing/2014/main" xmlns="" id="{590FF80C-AF08-4598-AC38-3F833B09CA5D}"/>
              </a:ext>
            </a:extLst>
          </p:cNvPr>
          <p:cNvCxnSpPr>
            <a:cxnSpLocks/>
          </p:cNvCxnSpPr>
          <p:nvPr/>
        </p:nvCxnSpPr>
        <p:spPr>
          <a:xfrm flipV="1">
            <a:off x="7284858" y="3213441"/>
            <a:ext cx="2658132" cy="13114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Naslov 1">
            <a:extLst>
              <a:ext uri="{FF2B5EF4-FFF2-40B4-BE49-F238E27FC236}">
                <a16:creationId xmlns:a16="http://schemas.microsoft.com/office/drawing/2014/main" xmlns="" id="{3F7C9598-B818-43DC-8D50-34DBDE48F80B}"/>
              </a:ext>
            </a:extLst>
          </p:cNvPr>
          <p:cNvSpPr txBox="1">
            <a:spLocks/>
          </p:cNvSpPr>
          <p:nvPr/>
        </p:nvSpPr>
        <p:spPr bwMode="gray">
          <a:xfrm>
            <a:off x="9942990" y="4002402"/>
            <a:ext cx="1610497" cy="90322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SPOLNI UD (PENIS) </a:t>
            </a:r>
          </a:p>
          <a:p>
            <a:pPr algn="ctr"/>
            <a:r>
              <a:rPr lang="hr-HR" sz="16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(1)</a:t>
            </a:r>
          </a:p>
        </p:txBody>
      </p:sp>
      <p:sp>
        <p:nvSpPr>
          <p:cNvPr id="23" name="Naslov 1">
            <a:extLst>
              <a:ext uri="{FF2B5EF4-FFF2-40B4-BE49-F238E27FC236}">
                <a16:creationId xmlns:a16="http://schemas.microsoft.com/office/drawing/2014/main" xmlns="" id="{751E6BFA-E981-4123-8566-764381D84C98}"/>
              </a:ext>
            </a:extLst>
          </p:cNvPr>
          <p:cNvSpPr txBox="1">
            <a:spLocks/>
          </p:cNvSpPr>
          <p:nvPr/>
        </p:nvSpPr>
        <p:spPr bwMode="gray">
          <a:xfrm>
            <a:off x="3318932" y="915589"/>
            <a:ext cx="1335120" cy="57670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JAJNICI</a:t>
            </a:r>
          </a:p>
          <a:p>
            <a:pPr algn="ctr"/>
            <a:r>
              <a:rPr lang="hr-HR" sz="16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 (2)</a:t>
            </a:r>
          </a:p>
        </p:txBody>
      </p:sp>
      <p:cxnSp>
        <p:nvCxnSpPr>
          <p:cNvPr id="24" name="Ravni poveznik sa strelicom 23">
            <a:extLst>
              <a:ext uri="{FF2B5EF4-FFF2-40B4-BE49-F238E27FC236}">
                <a16:creationId xmlns:a16="http://schemas.microsoft.com/office/drawing/2014/main" xmlns="" id="{47BD375C-1CC8-493F-A050-231304CCE973}"/>
              </a:ext>
            </a:extLst>
          </p:cNvPr>
          <p:cNvCxnSpPr>
            <a:cxnSpLocks/>
          </p:cNvCxnSpPr>
          <p:nvPr/>
        </p:nvCxnSpPr>
        <p:spPr>
          <a:xfrm flipH="1" flipV="1">
            <a:off x="2825191" y="1670236"/>
            <a:ext cx="823529" cy="125790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Ravni poveznik sa strelicom 24">
            <a:extLst>
              <a:ext uri="{FF2B5EF4-FFF2-40B4-BE49-F238E27FC236}">
                <a16:creationId xmlns:a16="http://schemas.microsoft.com/office/drawing/2014/main" xmlns="" id="{A3FFE723-E1EA-4290-AB7E-A565FD347307}"/>
              </a:ext>
            </a:extLst>
          </p:cNvPr>
          <p:cNvCxnSpPr>
            <a:cxnSpLocks/>
          </p:cNvCxnSpPr>
          <p:nvPr/>
        </p:nvCxnSpPr>
        <p:spPr>
          <a:xfrm flipV="1">
            <a:off x="3792242" y="1600006"/>
            <a:ext cx="0" cy="14497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8" name="Naslov 1">
            <a:extLst>
              <a:ext uri="{FF2B5EF4-FFF2-40B4-BE49-F238E27FC236}">
                <a16:creationId xmlns:a16="http://schemas.microsoft.com/office/drawing/2014/main" xmlns="" id="{B5CA67A2-643D-4390-BB4F-F4F55A35BDF4}"/>
              </a:ext>
            </a:extLst>
          </p:cNvPr>
          <p:cNvSpPr txBox="1">
            <a:spLocks/>
          </p:cNvSpPr>
          <p:nvPr/>
        </p:nvSpPr>
        <p:spPr bwMode="gray">
          <a:xfrm>
            <a:off x="1505588" y="965159"/>
            <a:ext cx="1566473" cy="57670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JAJOVODI (2)</a:t>
            </a:r>
          </a:p>
        </p:txBody>
      </p:sp>
      <p:sp>
        <p:nvSpPr>
          <p:cNvPr id="30" name="Naslov 1">
            <a:extLst>
              <a:ext uri="{FF2B5EF4-FFF2-40B4-BE49-F238E27FC236}">
                <a16:creationId xmlns:a16="http://schemas.microsoft.com/office/drawing/2014/main" xmlns="" id="{6722682F-F4B8-4F44-85B7-C940F776E750}"/>
              </a:ext>
            </a:extLst>
          </p:cNvPr>
          <p:cNvSpPr txBox="1">
            <a:spLocks/>
          </p:cNvSpPr>
          <p:nvPr/>
        </p:nvSpPr>
        <p:spPr bwMode="gray">
          <a:xfrm>
            <a:off x="824326" y="1975634"/>
            <a:ext cx="1566473" cy="57670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MATERNICA (1)</a:t>
            </a:r>
          </a:p>
        </p:txBody>
      </p:sp>
      <p:sp>
        <p:nvSpPr>
          <p:cNvPr id="31" name="Naslov 1">
            <a:extLst>
              <a:ext uri="{FF2B5EF4-FFF2-40B4-BE49-F238E27FC236}">
                <a16:creationId xmlns:a16="http://schemas.microsoft.com/office/drawing/2014/main" xmlns="" id="{AA8AD7A7-BE0B-47D4-8BF2-4C5E1087C14A}"/>
              </a:ext>
            </a:extLst>
          </p:cNvPr>
          <p:cNvSpPr txBox="1">
            <a:spLocks/>
          </p:cNvSpPr>
          <p:nvPr/>
        </p:nvSpPr>
        <p:spPr bwMode="gray">
          <a:xfrm>
            <a:off x="824326" y="3380554"/>
            <a:ext cx="1566473" cy="57670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RODNICA (1)</a:t>
            </a:r>
          </a:p>
        </p:txBody>
      </p:sp>
      <p:cxnSp>
        <p:nvCxnSpPr>
          <p:cNvPr id="32" name="Ravni poveznik sa strelicom 31">
            <a:extLst>
              <a:ext uri="{FF2B5EF4-FFF2-40B4-BE49-F238E27FC236}">
                <a16:creationId xmlns:a16="http://schemas.microsoft.com/office/drawing/2014/main" xmlns="" id="{D506458F-2F08-4AA6-84AC-184FC1EAA6C9}"/>
              </a:ext>
            </a:extLst>
          </p:cNvPr>
          <p:cNvCxnSpPr>
            <a:cxnSpLocks/>
          </p:cNvCxnSpPr>
          <p:nvPr/>
        </p:nvCxnSpPr>
        <p:spPr>
          <a:xfrm flipH="1" flipV="1">
            <a:off x="2222058" y="2360392"/>
            <a:ext cx="1133702" cy="72903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Ravni poveznik sa strelicom 32">
            <a:extLst>
              <a:ext uri="{FF2B5EF4-FFF2-40B4-BE49-F238E27FC236}">
                <a16:creationId xmlns:a16="http://schemas.microsoft.com/office/drawing/2014/main" xmlns="" id="{9B4F73F8-EB1F-46F9-A8A8-C85DEDB7B2D5}"/>
              </a:ext>
            </a:extLst>
          </p:cNvPr>
          <p:cNvCxnSpPr>
            <a:cxnSpLocks/>
          </p:cNvCxnSpPr>
          <p:nvPr/>
        </p:nvCxnSpPr>
        <p:spPr>
          <a:xfrm flipH="1">
            <a:off x="2152148" y="3197430"/>
            <a:ext cx="1046770" cy="5234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73812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 animBg="1"/>
      <p:bldP spid="13" grpId="0" animBg="1"/>
      <p:bldP spid="19" grpId="0" animBg="1"/>
      <p:bldP spid="22" grpId="0" animBg="1"/>
      <p:bldP spid="23" grpId="0" animBg="1"/>
      <p:bldP spid="28" grpId="0" animBg="1"/>
      <p:bldP spid="30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BE06039D-DEC0-48FF-990A-7F41549ABC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827" y="683580"/>
            <a:ext cx="9800089" cy="92327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PARENJE - je spolni čin kod životinja.</a:t>
            </a:r>
            <a:b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Prije parenja kralježnjaci se koriste različitim tehnikama udvaranja.</a:t>
            </a:r>
          </a:p>
        </p:txBody>
      </p:sp>
      <p:pic>
        <p:nvPicPr>
          <p:cNvPr id="5" name="Picture 2">
            <a:hlinkClick r:id="rId2"/>
            <a:extLst>
              <a:ext uri="{FF2B5EF4-FFF2-40B4-BE49-F238E27FC236}">
                <a16:creationId xmlns:a16="http://schemas.microsoft.com/office/drawing/2014/main" xmlns="" id="{92315ABB-EE1D-4F00-A190-81A42C2B2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8974" r="5597" b="5361"/>
          <a:stretch>
            <a:fillRect/>
          </a:stretch>
        </p:blipFill>
        <p:spPr bwMode="auto">
          <a:xfrm>
            <a:off x="1101500" y="4649373"/>
            <a:ext cx="709545" cy="7196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xmlns="" id="{F942F4DD-8619-4AF3-AE66-6ABB81235470}"/>
              </a:ext>
            </a:extLst>
          </p:cNvPr>
          <p:cNvSpPr txBox="1"/>
          <p:nvPr/>
        </p:nvSpPr>
        <p:spPr>
          <a:xfrm>
            <a:off x="728827" y="5528089"/>
            <a:ext cx="1615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chemeClr val="bg1"/>
                </a:solidFill>
              </a:rPr>
              <a:t>VIZUALNO +</a:t>
            </a:r>
          </a:p>
          <a:p>
            <a:pPr algn="ctr"/>
            <a:r>
              <a:rPr lang="hr-HR" b="1" dirty="0">
                <a:solidFill>
                  <a:schemeClr val="bg1"/>
                </a:solidFill>
              </a:rPr>
              <a:t>ISTRAŽI 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057F3EC2-15BD-433D-89D6-149ED5315E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773" r="24943"/>
          <a:stretch/>
        </p:blipFill>
        <p:spPr>
          <a:xfrm>
            <a:off x="729687" y="2175744"/>
            <a:ext cx="2558989" cy="19586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556451E9-1168-49FF-BD55-8BA825C335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0548" y="2198513"/>
            <a:ext cx="2558989" cy="18906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6147EA2A-5CA7-44E7-AAD5-6743FE298CD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29" t="32345" r="14615"/>
          <a:stretch/>
        </p:blipFill>
        <p:spPr>
          <a:xfrm>
            <a:off x="6198192" y="4682239"/>
            <a:ext cx="2558989" cy="13739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4D987238-DB77-4C56-8BBB-0FBB210B3D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3545819" y="2152793"/>
            <a:ext cx="3004482" cy="20045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xmlns="" id="{286E9154-70F3-4BE9-B229-B4F82B6A576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rcRect t="-567" r="19324"/>
          <a:stretch/>
        </p:blipFill>
        <p:spPr>
          <a:xfrm>
            <a:off x="9589784" y="2170589"/>
            <a:ext cx="1896862" cy="15771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xmlns="" id="{691EB137-4786-48D6-9FB0-81C2B2B4D8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>
            <a:off x="9179511" y="4469157"/>
            <a:ext cx="2379341" cy="15870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AC828CB6-BDF9-4610-9319-02888925AA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00270" y="4523380"/>
            <a:ext cx="2558990" cy="17074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8494284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F0659C8-A06D-4F92-B212-9A692EF6C2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9748" y="1074798"/>
            <a:ext cx="8825658" cy="210400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hr-HR" sz="2000" b="1" u="sng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Kod većine kopnenih sisavaca razmnožavanje je slično kao i u čovjeka</a:t>
            </a: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:</a:t>
            </a:r>
            <a:b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- UNUTARNJA OPLODNJA</a:t>
            </a:r>
            <a:b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- razvoj u MATERNICI</a:t>
            </a:r>
            <a:b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- hrana i kisik dolaze preko posteljice</a:t>
            </a:r>
            <a:b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- povezani pupkovinom </a:t>
            </a:r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xmlns="" id="{339EF5C0-112D-4EB2-AA98-A022E73551BA}"/>
              </a:ext>
            </a:extLst>
          </p:cNvPr>
          <p:cNvSpPr txBox="1">
            <a:spLocks/>
          </p:cNvSpPr>
          <p:nvPr/>
        </p:nvSpPr>
        <p:spPr bwMode="gray">
          <a:xfrm>
            <a:off x="2850788" y="3679194"/>
            <a:ext cx="4588897" cy="106897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Ženke rađaju jedno ili više mladih o kojima brinu dok se oni ne osamostale. </a:t>
            </a: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xmlns="" id="{44FB3533-FB71-45CA-8367-BB613A8766BF}"/>
              </a:ext>
            </a:extLst>
          </p:cNvPr>
          <p:cNvSpPr txBox="1">
            <a:spLocks/>
          </p:cNvSpPr>
          <p:nvPr/>
        </p:nvSpPr>
        <p:spPr bwMode="gray">
          <a:xfrm>
            <a:off x="409233" y="291108"/>
            <a:ext cx="2156414" cy="55929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4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1. SISAVCI</a:t>
            </a:r>
          </a:p>
        </p:txBody>
      </p:sp>
      <p:pic>
        <p:nvPicPr>
          <p:cNvPr id="5" name="Picture 2">
            <a:hlinkClick r:id="rId2"/>
            <a:extLst>
              <a:ext uri="{FF2B5EF4-FFF2-40B4-BE49-F238E27FC236}">
                <a16:creationId xmlns:a16="http://schemas.microsoft.com/office/drawing/2014/main" xmlns="" id="{18D885ED-E4C5-49F0-B26E-3099F9F9A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8974" r="5597" b="5361"/>
          <a:stretch>
            <a:fillRect/>
          </a:stretch>
        </p:blipFill>
        <p:spPr bwMode="auto">
          <a:xfrm>
            <a:off x="8539526" y="5212019"/>
            <a:ext cx="762144" cy="773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551E85D2-F2BD-485E-BD80-75104AE4D076}"/>
              </a:ext>
            </a:extLst>
          </p:cNvPr>
          <p:cNvSpPr txBox="1"/>
          <p:nvPr/>
        </p:nvSpPr>
        <p:spPr>
          <a:xfrm>
            <a:off x="9442720" y="541387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bg1"/>
                </a:solidFill>
              </a:rPr>
              <a:t>ZANIMLJIVOSTI</a:t>
            </a:r>
          </a:p>
        </p:txBody>
      </p:sp>
    </p:spTree>
    <p:extLst>
      <p:ext uri="{BB962C8B-B14F-4D97-AF65-F5344CB8AC3E}">
        <p14:creationId xmlns:p14="http://schemas.microsoft.com/office/powerpoint/2010/main" xmlns="" val="18703923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xmlns="" id="{E98B56B7-2C88-41B8-97D0-9E3676FC255C}"/>
              </a:ext>
            </a:extLst>
          </p:cNvPr>
          <p:cNvSpPr txBox="1"/>
          <p:nvPr/>
        </p:nvSpPr>
        <p:spPr>
          <a:xfrm>
            <a:off x="5050008" y="4904912"/>
            <a:ext cx="2626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i="1" dirty="0">
                <a:solidFill>
                  <a:schemeClr val="bg1"/>
                </a:solidFill>
              </a:rPr>
              <a:t>ženka i mladi kod nekih vrsta sisavaca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567EA585-BD4E-409D-B312-B0980B752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9762" y="3826482"/>
            <a:ext cx="3433783" cy="23435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F537BC4D-62D7-4B1E-B538-65ED8E78E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4439251" y="1581238"/>
            <a:ext cx="3520837" cy="23435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624FBE33-E5AA-4A23-8524-12F749EAC6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8409109" y="1056608"/>
            <a:ext cx="2952412" cy="2354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9133AA74-00A5-4936-8F95-8CB5962F8B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rcRect t="4455" r="28116"/>
          <a:stretch/>
        </p:blipFill>
        <p:spPr>
          <a:xfrm>
            <a:off x="783140" y="2123440"/>
            <a:ext cx="3439389" cy="32357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7031004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xmlns="" id="{E98B56B7-2C88-41B8-97D0-9E3676FC255C}"/>
              </a:ext>
            </a:extLst>
          </p:cNvPr>
          <p:cNvSpPr txBox="1"/>
          <p:nvPr/>
        </p:nvSpPr>
        <p:spPr>
          <a:xfrm>
            <a:off x="4880499" y="5548544"/>
            <a:ext cx="2431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i="1" dirty="0">
                <a:solidFill>
                  <a:schemeClr val="bg1"/>
                </a:solidFill>
              </a:rPr>
              <a:t>prikaz maternice s plodom kobile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8CF9FA0-D6E4-4628-A6FF-B6B0B9AD6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930" y="1423336"/>
            <a:ext cx="4240789" cy="3457787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1603141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xmlns="" id="{E9F051D6-4F0C-4939-84E4-694F4771B0E1}"/>
              </a:ext>
            </a:extLst>
          </p:cNvPr>
          <p:cNvSpPr txBox="1">
            <a:spLocks/>
          </p:cNvSpPr>
          <p:nvPr/>
        </p:nvSpPr>
        <p:spPr bwMode="gray">
          <a:xfrm>
            <a:off x="361447" y="259020"/>
            <a:ext cx="8825658" cy="109563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TOBOLČARI (jednostavniji sisavci) nemaju posteljicu i rađaju nerazvijene mlade veličine zrna riže koji dopužu do tobolca i pričvrste se za majčinu bradavicu te sišu mlijeko.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19646748-6B58-46A1-B122-59881F042D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t="12085" r="13086"/>
          <a:stretch/>
        </p:blipFill>
        <p:spPr>
          <a:xfrm>
            <a:off x="9075345" y="4316040"/>
            <a:ext cx="2566886" cy="19549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1912689D-CEC3-4BB9-9FB5-BC34ADED73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9836570" y="866328"/>
            <a:ext cx="1667360" cy="25094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DBDE6E4B-532D-4BA9-82C0-BD1434BA00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429" y="2356223"/>
            <a:ext cx="3717636" cy="24536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FA4B357E-FA70-489F-8DDD-5AD4D97BBF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2949" y="1532417"/>
            <a:ext cx="2104323" cy="25094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07EF49C2-6A7C-4EC4-B2FF-0BFF29145C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4578" y="3084261"/>
            <a:ext cx="2147480" cy="29635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7E46DE41-6EF8-451C-9332-1D47A00B0583}"/>
              </a:ext>
            </a:extLst>
          </p:cNvPr>
          <p:cNvSpPr txBox="1"/>
          <p:nvPr/>
        </p:nvSpPr>
        <p:spPr>
          <a:xfrm>
            <a:off x="1889760" y="5108851"/>
            <a:ext cx="199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chemeClr val="bg1"/>
                </a:solidFill>
              </a:rPr>
              <a:t>tasmanijski vrag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xmlns="" id="{224FF4BB-FA80-442A-AECF-21911F08F9F7}"/>
              </a:ext>
            </a:extLst>
          </p:cNvPr>
          <p:cNvSpPr txBox="1"/>
          <p:nvPr/>
        </p:nvSpPr>
        <p:spPr>
          <a:xfrm>
            <a:off x="5464474" y="2537171"/>
            <a:ext cx="963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chemeClr val="bg1"/>
                </a:solidFill>
              </a:rPr>
              <a:t>klokan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A86CE6EE-EC02-4F20-BE6A-56AEC4C84A50}"/>
              </a:ext>
            </a:extLst>
          </p:cNvPr>
          <p:cNvSpPr txBox="1"/>
          <p:nvPr/>
        </p:nvSpPr>
        <p:spPr>
          <a:xfrm>
            <a:off x="7920611" y="4316040"/>
            <a:ext cx="85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chemeClr val="bg1"/>
                </a:solidFill>
              </a:rPr>
              <a:t>koala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2DC67C5A-A9E0-429A-B722-267DA41EEC51}"/>
              </a:ext>
            </a:extLst>
          </p:cNvPr>
          <p:cNvSpPr txBox="1"/>
          <p:nvPr/>
        </p:nvSpPr>
        <p:spPr>
          <a:xfrm>
            <a:off x="9508164" y="3557949"/>
            <a:ext cx="2265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i="1" dirty="0">
                <a:solidFill>
                  <a:schemeClr val="bg1"/>
                </a:solidFill>
              </a:rPr>
              <a:t>sjevernoamerička </a:t>
            </a:r>
            <a:r>
              <a:rPr lang="hr-HR" i="1" dirty="0" err="1">
                <a:solidFill>
                  <a:schemeClr val="bg1"/>
                </a:solidFill>
              </a:rPr>
              <a:t>naboruša</a:t>
            </a:r>
            <a:endParaRPr lang="hr-HR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43703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xmlns="" id="{E9F051D6-4F0C-4939-84E4-694F4771B0E1}"/>
              </a:ext>
            </a:extLst>
          </p:cNvPr>
          <p:cNvSpPr txBox="1">
            <a:spLocks/>
          </p:cNvSpPr>
          <p:nvPr/>
        </p:nvSpPr>
        <p:spPr bwMode="gray">
          <a:xfrm>
            <a:off x="755461" y="1038687"/>
            <a:ext cx="9844477" cy="123399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Ženke JEDNOOTVORA (najjednostavnijih sisavaca) također ne razvijaju posteljicu i mladi napuštaju tijelo majke nerazvijeni u JAJETU obavijenom mekom opnom. Mladi ližu mlijeko koje ženke izlučuju na površinu kože.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A71F0BCD-F328-4BD5-8F59-9923B585A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629221" y="4076751"/>
            <a:ext cx="2894759" cy="19336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1FC0AE77-0B12-4C46-B8FB-4469F0C0B2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4113887" y="2754240"/>
            <a:ext cx="1522178" cy="1590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B24A4052-CAD2-4BF1-ACF8-60204E2609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8646" y="3109901"/>
            <a:ext cx="2902362" cy="19336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16538D96-2007-4F07-80B7-91E6978343D0}"/>
              </a:ext>
            </a:extLst>
          </p:cNvPr>
          <p:cNvSpPr txBox="1"/>
          <p:nvPr/>
        </p:nvSpPr>
        <p:spPr>
          <a:xfrm>
            <a:off x="1745626" y="3092330"/>
            <a:ext cx="1991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i="1" dirty="0">
                <a:solidFill>
                  <a:schemeClr val="bg1"/>
                </a:solidFill>
              </a:rPr>
              <a:t>čudnovati kljunaš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142DADA1-54B2-4992-8391-578904CE6B0C}"/>
              </a:ext>
            </a:extLst>
          </p:cNvPr>
          <p:cNvSpPr txBox="1"/>
          <p:nvPr/>
        </p:nvSpPr>
        <p:spPr>
          <a:xfrm>
            <a:off x="7818542" y="5316974"/>
            <a:ext cx="1731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>
                <a:solidFill>
                  <a:schemeClr val="bg1"/>
                </a:solidFill>
              </a:rPr>
              <a:t>kljunati</a:t>
            </a:r>
            <a:r>
              <a:rPr lang="hr-HR" i="1" dirty="0">
                <a:solidFill>
                  <a:schemeClr val="bg1"/>
                </a:solidFill>
              </a:rPr>
              <a:t> </a:t>
            </a:r>
            <a:r>
              <a:rPr lang="hr-HR" i="1" dirty="0" err="1">
                <a:solidFill>
                  <a:schemeClr val="bg1"/>
                </a:solidFill>
              </a:rPr>
              <a:t>ježak</a:t>
            </a:r>
            <a:endParaRPr lang="hr-HR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99461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ba za sastanke za ion">
  <a:themeElements>
    <a:clrScheme name="Soba za sastanke za 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Soba za sastanke za 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oba za sastanke za 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BF1C4790-FE3C-4020-8CA7-00621DA7BB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466</TotalTime>
  <Words>536</Words>
  <Application>Microsoft Office PowerPoint</Application>
  <PresentationFormat>Custom</PresentationFormat>
  <Paragraphs>82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Soba za sastanke za ion</vt:lpstr>
      <vt:lpstr>RAZMNOŽAVAJU LI SE SVA ŽIVA BIĆA JEDNAKO Razmnožavanje u kralježnjaka</vt:lpstr>
      <vt:lpstr>Kako bi se neka vrsta održala, stvara potomke koji nastaju procesom razmnožavanja.</vt:lpstr>
      <vt:lpstr>Slide 3</vt:lpstr>
      <vt:lpstr>PARENJE - je spolni čin kod životinja. Prije parenja kralježnjaci se koriste različitim tehnikama udvaranja.</vt:lpstr>
      <vt:lpstr>Kod većine kopnenih sisavaca razmnožavanje je slično kao i u čovjeka: - UNUTARNJA OPLODNJA - razvoj u MATERNICI - hrana i kisik dolaze preko posteljice - povezani pupkovinom 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KAKAV JE NAŠ ŽIVOTNI CIKLUS</dc:title>
  <dc:creator>Korisnik</dc:creator>
  <cp:lastModifiedBy>sk-mpovalec</cp:lastModifiedBy>
  <cp:revision>137</cp:revision>
  <dcterms:created xsi:type="dcterms:W3CDTF">2020-06-28T16:33:07Z</dcterms:created>
  <dcterms:modified xsi:type="dcterms:W3CDTF">2020-08-11T06:12:12Z</dcterms:modified>
</cp:coreProperties>
</file>